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2" r:id="rId5"/>
    <p:sldId id="267" r:id="rId6"/>
    <p:sldId id="268" r:id="rId7"/>
    <p:sldId id="270" r:id="rId8"/>
    <p:sldId id="266" r:id="rId9"/>
    <p:sldId id="269" r:id="rId10"/>
    <p:sldId id="261" r:id="rId11"/>
  </p:sldIdLst>
  <p:sldSz cx="9144000" cy="5145088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CC"/>
    <a:srgbClr val="092081"/>
    <a:srgbClr val="660066"/>
    <a:srgbClr val="9211E1"/>
    <a:srgbClr val="9712EC"/>
    <a:srgbClr val="FFFEF7"/>
    <a:srgbClr val="FFFCE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86" autoAdjust="0"/>
  </p:normalViewPr>
  <p:slideViewPr>
    <p:cSldViewPr>
      <p:cViewPr varScale="1">
        <p:scale>
          <a:sx n="100" d="100"/>
          <a:sy n="100" d="100"/>
        </p:scale>
        <p:origin x="965" y="8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46642-D22F-4C52-BF8A-518EEA73D6A6}" type="datetimeFigureOut">
              <a:rPr lang="el-GR" smtClean="0"/>
              <a:pPr/>
              <a:t>30/9/2025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59138-7584-4C20-B3A4-F331E0D36C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46B9-664D-457D-99A5-8B58B2EB906A}" type="datetimeFigureOut">
              <a:rPr lang="el-GR" smtClean="0"/>
              <a:pPr/>
              <a:t>30/9/2025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AF91-03E6-408A-A57A-552097A871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HAROS BACKROUND 02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31" y="0"/>
            <a:ext cx="9179459" cy="5145087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 userDrawn="1"/>
        </p:nvSpPr>
        <p:spPr>
          <a:xfrm>
            <a:off x="714348" y="1429536"/>
            <a:ext cx="7643866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Navigate the future with AI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  <a:ea typeface="+mj-ea"/>
              <a:cs typeface="+mj-cs"/>
            </a:endParaRPr>
          </a:p>
        </p:txBody>
      </p:sp>
      <p:pic>
        <p:nvPicPr>
          <p:cNvPr id="9" name="8 - Εικόνα" descr="PHAROS_LOGOS_SUDTIT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00694" y="857210"/>
            <a:ext cx="2786082" cy="955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6EC9-AAFF-424A-9BBE-1E5643DA715E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06042"/>
            <a:ext cx="8115328" cy="857515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F63C-C23A-4689-9AC9-0138C905DC3E}" type="datetime1">
              <a:rPr lang="el-GR" smtClean="0"/>
              <a:pPr/>
              <a:t>30/9/2025</a:t>
            </a:fld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Google Shape;328;p41"/>
          <p:cNvSpPr/>
          <p:nvPr userDrawn="1"/>
        </p:nvSpPr>
        <p:spPr>
          <a:xfrm>
            <a:off x="5403252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3579"/>
              </a:solidFill>
            </a:endParaRPr>
          </a:p>
        </p:txBody>
      </p:sp>
      <p:sp>
        <p:nvSpPr>
          <p:cNvPr id="7" name="Google Shape;329;p41"/>
          <p:cNvSpPr/>
          <p:nvPr userDrawn="1"/>
        </p:nvSpPr>
        <p:spPr>
          <a:xfrm>
            <a:off x="3097058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92081">
                  <a:shade val="30000"/>
                  <a:satMod val="115000"/>
                </a:srgbClr>
              </a:gs>
              <a:gs pos="50000">
                <a:srgbClr val="092081">
                  <a:shade val="67500"/>
                  <a:satMod val="115000"/>
                </a:srgbClr>
              </a:gs>
              <a:gs pos="100000">
                <a:srgbClr val="092081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33;p41"/>
          <p:cNvSpPr txBox="1">
            <a:spLocks/>
          </p:cNvSpPr>
          <p:nvPr userDrawn="1"/>
        </p:nvSpPr>
        <p:spPr>
          <a:xfrm>
            <a:off x="5932799" y="1643850"/>
            <a:ext cx="2286017" cy="10001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2400" b="1" dirty="0" err="1">
                <a:solidFill>
                  <a:srgbClr val="FFFFFF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Human</a:t>
            </a:r>
            <a:r>
              <a:rPr lang="fr-FR" sz="2400" b="1" dirty="0">
                <a:solidFill>
                  <a:srgbClr val="FFFFFF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 ExtraBold" pitchFamily="2" charset="0"/>
            </a:endParaRPr>
          </a:p>
        </p:txBody>
      </p:sp>
      <p:sp>
        <p:nvSpPr>
          <p:cNvPr id="9" name="Google Shape;335;p41"/>
          <p:cNvSpPr txBox="1">
            <a:spLocks/>
          </p:cNvSpPr>
          <p:nvPr userDrawn="1"/>
        </p:nvSpPr>
        <p:spPr>
          <a:xfrm>
            <a:off x="500034" y="2833701"/>
            <a:ext cx="2714644" cy="1666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Determine the sample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Design the survey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10" name="Google Shape;337;p41"/>
          <p:cNvSpPr txBox="1">
            <a:spLocks/>
          </p:cNvSpPr>
          <p:nvPr userDrawn="1"/>
        </p:nvSpPr>
        <p:spPr>
          <a:xfrm>
            <a:off x="5643570" y="2833701"/>
            <a:ext cx="2714644" cy="1666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Determine the sample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Design the survey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11" name="Google Shape;331;p41"/>
          <p:cNvSpPr/>
          <p:nvPr userDrawn="1"/>
        </p:nvSpPr>
        <p:spPr>
          <a:xfrm>
            <a:off x="721353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3;p41"/>
          <p:cNvSpPr txBox="1">
            <a:spLocks/>
          </p:cNvSpPr>
          <p:nvPr userDrawn="1"/>
        </p:nvSpPr>
        <p:spPr>
          <a:xfrm>
            <a:off x="3646785" y="1786726"/>
            <a:ext cx="2143139" cy="7143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fr-FR" sz="2400" b="1" dirty="0">
                <a:solidFill>
                  <a:schemeClr val="lt1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Data</a:t>
            </a:r>
          </a:p>
        </p:txBody>
      </p:sp>
      <p:sp>
        <p:nvSpPr>
          <p:cNvPr id="13" name="Google Shape;333;p41"/>
          <p:cNvSpPr txBox="1">
            <a:spLocks/>
          </p:cNvSpPr>
          <p:nvPr userDrawn="1"/>
        </p:nvSpPr>
        <p:spPr>
          <a:xfrm>
            <a:off x="789264" y="1643850"/>
            <a:ext cx="2500330" cy="10715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2400" b="1" dirty="0">
                <a:solidFill>
                  <a:srgbClr val="FFFFFF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AI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 ExtraBold" pitchFamily="2" charset="0"/>
            </a:endParaRPr>
          </a:p>
        </p:txBody>
      </p:sp>
      <p:sp>
        <p:nvSpPr>
          <p:cNvPr id="14" name="13 - Ορθογώνιο"/>
          <p:cNvSpPr/>
          <p:nvPr userDrawn="1"/>
        </p:nvSpPr>
        <p:spPr>
          <a:xfrm>
            <a:off x="3214678" y="2833701"/>
            <a:ext cx="2428892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1F14-C94B-D2E4-6989-08BB3362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F455B-CD57-2F2B-3382-6BC777BD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9E71-2E31-4219-AFBD-6165C05312F6}" type="datetime1">
              <a:rPr lang="el-GR" smtClean="0"/>
              <a:pPr/>
              <a:t>30/9/2025</a:t>
            </a:fld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8325F-363A-1824-673F-D602EB96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58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haros funding _LOG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2829" y="4144180"/>
            <a:ext cx="7931852" cy="742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642910" y="2929734"/>
            <a:ext cx="8043890" cy="857256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Pharos AI factory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642910" y="1858164"/>
            <a:ext cx="8143932" cy="1214446"/>
          </a:xfrm>
        </p:spPr>
        <p:txBody>
          <a:bodyPr>
            <a:normAutofit/>
          </a:bodyPr>
          <a:lstStyle>
            <a:lvl1pPr>
              <a:buNone/>
              <a:defRPr/>
            </a:lvl1pPr>
            <a:lvl2pPr marL="36000" indent="0" algn="l">
              <a:lnSpc>
                <a:spcPct val="150000"/>
              </a:lnSpc>
              <a:buNone/>
              <a:defRPr/>
            </a:lvl2pPr>
            <a:lvl3pPr marL="360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l-GR" sz="2800" b="0" baseline="0" smtClean="0">
                <a:solidFill>
                  <a:srgbClr val="9900CC"/>
                </a:solidFill>
                <a:latin typeface="Manrope SemiBold" pitchFamily="2" charset="0"/>
              </a:defRPr>
            </a:lvl3pPr>
            <a:lvl4pPr marL="36000" indent="0" algn="l">
              <a:lnSpc>
                <a:spcPct val="150000"/>
              </a:lnSpc>
              <a:buFont typeface="Arial" pitchFamily="34" charset="0"/>
              <a:buNone/>
              <a:defRPr sz="2400"/>
            </a:lvl4pPr>
            <a:lvl5pPr marL="36000" indent="0" algn="l">
              <a:lnSpc>
                <a:spcPct val="150000"/>
              </a:lnSpc>
              <a:buFont typeface="Arial" pitchFamily="34" charset="0"/>
              <a:buNone/>
              <a:defRPr sz="2400"/>
            </a:lvl5pPr>
            <a:lvl6pPr>
              <a:defRPr sz="2400"/>
            </a:lvl6pPr>
          </a:lstStyle>
          <a:p>
            <a:pPr lvl="2"/>
            <a:r>
              <a:rPr lang="en-US" dirty="0"/>
              <a:t>June 24, 2025</a:t>
            </a:r>
            <a:br>
              <a:rPr lang="en-US" dirty="0"/>
            </a:br>
            <a:r>
              <a:rPr lang="en-US" dirty="0">
                <a:solidFill>
                  <a:srgbClr val="9900CC"/>
                </a:solidFill>
                <a:latin typeface="Manrope Light" pitchFamily="2" charset="0"/>
              </a:rPr>
              <a:t>Positioning, operating model and roadmap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FE6B-3BBC-4A7B-A834-78445D462DB8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37B-3228-4193-A8C7-4974D0717556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15" name="14 - Εικόνα" descr="PHAROS_LOGOS_SUD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8082" y="572280"/>
            <a:ext cx="1243014" cy="426176"/>
          </a:xfrm>
          <a:prstGeom prst="rect">
            <a:avLst/>
          </a:prstGeom>
        </p:spPr>
      </p:pic>
      <p:pic>
        <p:nvPicPr>
          <p:cNvPr id="16" name="15 - Εικόνα" descr="LOGO_AI FACTORY GREEC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15074" y="286528"/>
            <a:ext cx="1000132" cy="100013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200521"/>
            <a:ext cx="7758138" cy="3395520"/>
          </a:xfrm>
        </p:spPr>
        <p:txBody>
          <a:bodyPr>
            <a:normAutofit/>
          </a:bodyPr>
          <a:lstStyle>
            <a:lvl1pPr>
              <a:buNone/>
              <a:defRPr/>
            </a:lvl1pPr>
            <a:lvl2pPr marL="36000" indent="0" algn="l">
              <a:lnSpc>
                <a:spcPct val="150000"/>
              </a:lnSpc>
              <a:buNone/>
              <a:defRPr/>
            </a:lvl2pPr>
            <a:lvl3pPr marL="36000" indent="0" algn="l">
              <a:lnSpc>
                <a:spcPct val="150000"/>
              </a:lnSpc>
              <a:buFont typeface="Arial" pitchFamily="34" charset="0"/>
              <a:buNone/>
              <a:defRPr sz="2400"/>
            </a:lvl3pPr>
            <a:lvl4pPr marL="36000" indent="0" algn="l">
              <a:lnSpc>
                <a:spcPct val="150000"/>
              </a:lnSpc>
              <a:buFont typeface="Arial" pitchFamily="34" charset="0"/>
              <a:buNone/>
              <a:defRPr sz="2400"/>
            </a:lvl4pPr>
            <a:lvl5pPr marL="36000" indent="0" algn="l">
              <a:lnSpc>
                <a:spcPct val="150000"/>
              </a:lnSpc>
              <a:buFont typeface="Arial" pitchFamily="34" charset="0"/>
              <a:buNone/>
              <a:defRPr sz="2400"/>
            </a:lvl5pPr>
            <a:lvl6pPr>
              <a:defRPr sz="2400"/>
            </a:lvl6pPr>
          </a:lstStyle>
          <a:p>
            <a:pPr lvl="2"/>
            <a:r>
              <a:rPr lang="el-GR" dirty="0" err="1"/>
              <a:t>Kλικ</a:t>
            </a:r>
            <a:r>
              <a:rPr lang="el-GR" dirty="0"/>
              <a:t> για επεξεργασία των στυλ του</a:t>
            </a:r>
          </a:p>
          <a:p>
            <a:pPr lvl="2"/>
            <a:r>
              <a:rPr lang="el-GR" dirty="0"/>
              <a:t>Δεύτερου επιπέδου</a:t>
            </a:r>
          </a:p>
          <a:p>
            <a:pPr lvl="3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FE6B-3BBC-4A7B-A834-78445D462DB8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37B-3228-4193-A8C7-4974D071755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Google Shape;253;p37"/>
          <p:cNvSpPr/>
          <p:nvPr userDrawn="1"/>
        </p:nvSpPr>
        <p:spPr>
          <a:xfrm>
            <a:off x="569186" y="1429536"/>
            <a:ext cx="216600" cy="21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8" name="Google Shape;253;p37"/>
          <p:cNvSpPr/>
          <p:nvPr userDrawn="1"/>
        </p:nvSpPr>
        <p:spPr>
          <a:xfrm>
            <a:off x="569186" y="2048665"/>
            <a:ext cx="216600" cy="21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9" name="Google Shape;253;p37"/>
          <p:cNvSpPr/>
          <p:nvPr userDrawn="1"/>
        </p:nvSpPr>
        <p:spPr>
          <a:xfrm>
            <a:off x="569186" y="2667794"/>
            <a:ext cx="216600" cy="21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10" name="Google Shape;253;p37"/>
          <p:cNvSpPr/>
          <p:nvPr userDrawn="1"/>
        </p:nvSpPr>
        <p:spPr>
          <a:xfrm>
            <a:off x="569186" y="3286924"/>
            <a:ext cx="216600" cy="21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12" name="Google Shape;253;p37"/>
          <p:cNvSpPr/>
          <p:nvPr userDrawn="1"/>
        </p:nvSpPr>
        <p:spPr>
          <a:xfrm>
            <a:off x="571472" y="3929866"/>
            <a:ext cx="216600" cy="216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048B-A547-4572-922E-FA8884ECD585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0521"/>
            <a:ext cx="8229600" cy="3395520"/>
          </a:xfrm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033A-5B45-4EF1-89CB-2F48906247F4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01 BACKROUND PPTx PHAROS 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" y="-96620"/>
            <a:ext cx="9143245" cy="5241707"/>
          </a:xfrm>
          <a:prstGeom prst="rect">
            <a:avLst/>
          </a:prstGeom>
        </p:spPr>
      </p:pic>
      <p:sp>
        <p:nvSpPr>
          <p:cNvPr id="6" name="1 - Τίτλος"/>
          <p:cNvSpPr txBox="1">
            <a:spLocks/>
          </p:cNvSpPr>
          <p:nvPr userDrawn="1"/>
        </p:nvSpPr>
        <p:spPr>
          <a:xfrm>
            <a:off x="1214414" y="3429800"/>
            <a:ext cx="728667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j-ea"/>
                <a:cs typeface="+mj-cs"/>
              </a:rPr>
              <a:t>PPT Templates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  <a:ea typeface="+mj-ea"/>
              <a:cs typeface="+mj-cs"/>
            </a:endParaRPr>
          </a:p>
        </p:txBody>
      </p:sp>
      <p:pic>
        <p:nvPicPr>
          <p:cNvPr id="10" name="9 - Εικόνα" descr="NEGATIVE_PHAROS_LOGOS_SUDTIT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9247" y="572280"/>
            <a:ext cx="1391843" cy="47720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F193-92F1-4494-AF8F-8E4153EB8DF7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Google Shape;386;p44"/>
          <p:cNvCxnSpPr/>
          <p:nvPr userDrawn="1"/>
        </p:nvCxnSpPr>
        <p:spPr>
          <a:xfrm>
            <a:off x="1285852" y="2854964"/>
            <a:ext cx="785818" cy="1588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79;p44"/>
          <p:cNvCxnSpPr/>
          <p:nvPr userDrawn="1"/>
        </p:nvCxnSpPr>
        <p:spPr>
          <a:xfrm>
            <a:off x="3888469" y="32399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81;p44"/>
          <p:cNvCxnSpPr/>
          <p:nvPr userDrawn="1"/>
        </p:nvCxnSpPr>
        <p:spPr>
          <a:xfrm>
            <a:off x="3893794" y="41471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383;p44"/>
          <p:cNvCxnSpPr/>
          <p:nvPr userDrawn="1"/>
        </p:nvCxnSpPr>
        <p:spPr>
          <a:xfrm>
            <a:off x="3883944" y="15980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82;p44"/>
          <p:cNvCxnSpPr/>
          <p:nvPr userDrawn="1"/>
        </p:nvCxnSpPr>
        <p:spPr>
          <a:xfrm>
            <a:off x="3902869" y="3239994"/>
            <a:ext cx="5100" cy="907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405;p44"/>
          <p:cNvCxnSpPr/>
          <p:nvPr userDrawn="1"/>
        </p:nvCxnSpPr>
        <p:spPr>
          <a:xfrm>
            <a:off x="3898344" y="1598069"/>
            <a:ext cx="5100" cy="907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380;p44"/>
          <p:cNvCxnSpPr/>
          <p:nvPr userDrawn="1"/>
        </p:nvCxnSpPr>
        <p:spPr>
          <a:xfrm>
            <a:off x="3482869" y="37116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392;p44"/>
          <p:cNvSpPr/>
          <p:nvPr userDrawn="1"/>
        </p:nvSpPr>
        <p:spPr>
          <a:xfrm>
            <a:off x="2193044" y="3034494"/>
            <a:ext cx="1467300" cy="13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384;p44"/>
          <p:cNvCxnSpPr/>
          <p:nvPr userDrawn="1"/>
        </p:nvCxnSpPr>
        <p:spPr>
          <a:xfrm>
            <a:off x="3478344" y="206974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390;p44"/>
          <p:cNvSpPr/>
          <p:nvPr userDrawn="1"/>
        </p:nvSpPr>
        <p:spPr>
          <a:xfrm>
            <a:off x="571472" y="2478923"/>
            <a:ext cx="830242" cy="8107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91;p44"/>
          <p:cNvSpPr/>
          <p:nvPr userDrawn="1"/>
        </p:nvSpPr>
        <p:spPr>
          <a:xfrm>
            <a:off x="2193044" y="1397794"/>
            <a:ext cx="1467300" cy="13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3;p44"/>
          <p:cNvSpPr/>
          <p:nvPr userDrawn="1"/>
        </p:nvSpPr>
        <p:spPr>
          <a:xfrm>
            <a:off x="4269994" y="13977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4;p44"/>
          <p:cNvSpPr/>
          <p:nvPr userDrawn="1"/>
        </p:nvSpPr>
        <p:spPr>
          <a:xfrm>
            <a:off x="4269994" y="2305594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95;p44"/>
          <p:cNvSpPr/>
          <p:nvPr userDrawn="1"/>
        </p:nvSpPr>
        <p:spPr>
          <a:xfrm>
            <a:off x="4269994" y="30344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96;p44"/>
          <p:cNvSpPr/>
          <p:nvPr userDrawn="1"/>
        </p:nvSpPr>
        <p:spPr>
          <a:xfrm>
            <a:off x="4269994" y="39422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404;p44"/>
          <p:cNvCxnSpPr/>
          <p:nvPr userDrawn="1"/>
        </p:nvCxnSpPr>
        <p:spPr>
          <a:xfrm>
            <a:off x="2048119" y="2056769"/>
            <a:ext cx="10500" cy="16440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385;p44"/>
          <p:cNvCxnSpPr/>
          <p:nvPr userDrawn="1"/>
        </p:nvCxnSpPr>
        <p:spPr>
          <a:xfrm>
            <a:off x="3889269" y="25052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386;p44"/>
          <p:cNvCxnSpPr/>
          <p:nvPr userDrawn="1"/>
        </p:nvCxnSpPr>
        <p:spPr>
          <a:xfrm>
            <a:off x="2033819" y="20562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387;p44"/>
          <p:cNvCxnSpPr/>
          <p:nvPr userDrawn="1"/>
        </p:nvCxnSpPr>
        <p:spPr>
          <a:xfrm>
            <a:off x="2043944" y="3692994"/>
            <a:ext cx="425100" cy="24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398;p44"/>
          <p:cNvSpPr txBox="1">
            <a:spLocks/>
          </p:cNvSpPr>
          <p:nvPr userDrawn="1"/>
        </p:nvSpPr>
        <p:spPr>
          <a:xfrm>
            <a:off x="2345048" y="1809594"/>
            <a:ext cx="1365250" cy="666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anrope" pitchFamily="2" charset="0"/>
              </a:rPr>
              <a:t>Revenue</a:t>
            </a:r>
          </a:p>
        </p:txBody>
      </p:sp>
      <p:sp>
        <p:nvSpPr>
          <p:cNvPr id="27" name="Google Shape;399;p44"/>
          <p:cNvSpPr txBox="1">
            <a:spLocks/>
          </p:cNvSpPr>
          <p:nvPr userDrawn="1"/>
        </p:nvSpPr>
        <p:spPr>
          <a:xfrm>
            <a:off x="2345048" y="3446307"/>
            <a:ext cx="793746" cy="666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anrope" pitchFamily="2" charset="0"/>
              </a:rPr>
              <a:t>Cost</a:t>
            </a:r>
          </a:p>
        </p:txBody>
      </p:sp>
      <p:sp>
        <p:nvSpPr>
          <p:cNvPr id="28" name="Google Shape;400;p44"/>
          <p:cNvSpPr txBox="1">
            <a:spLocks/>
          </p:cNvSpPr>
          <p:nvPr userDrawn="1"/>
        </p:nvSpPr>
        <p:spPr>
          <a:xfrm>
            <a:off x="4281803" y="1398432"/>
            <a:ext cx="1571635" cy="4111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Price per unit</a:t>
            </a:r>
          </a:p>
        </p:txBody>
      </p:sp>
      <p:sp>
        <p:nvSpPr>
          <p:cNvPr id="29" name="Google Shape;401;p44"/>
          <p:cNvSpPr txBox="1">
            <a:spLocks/>
          </p:cNvSpPr>
          <p:nvPr userDrawn="1"/>
        </p:nvSpPr>
        <p:spPr>
          <a:xfrm>
            <a:off x="4281802" y="2304894"/>
            <a:ext cx="1590675" cy="41275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00FF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units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sold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0" name="Google Shape;402;p44"/>
          <p:cNvSpPr txBox="1">
            <a:spLocks/>
          </p:cNvSpPr>
          <p:nvPr userDrawn="1"/>
        </p:nvSpPr>
        <p:spPr>
          <a:xfrm>
            <a:off x="4281802" y="3035144"/>
            <a:ext cx="1590675" cy="411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Variable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costs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1" name="Google Shape;403;p44"/>
          <p:cNvSpPr txBox="1">
            <a:spLocks/>
          </p:cNvSpPr>
          <p:nvPr userDrawn="1"/>
        </p:nvSpPr>
        <p:spPr>
          <a:xfrm>
            <a:off x="4281802" y="3941607"/>
            <a:ext cx="1590675" cy="412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Fixed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costs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2" name="31 - TextBox"/>
          <p:cNvSpPr txBox="1"/>
          <p:nvPr userDrawn="1"/>
        </p:nvSpPr>
        <p:spPr>
          <a:xfrm>
            <a:off x="6072198" y="1140452"/>
            <a:ext cx="2571768" cy="3218042"/>
          </a:xfrm>
          <a:prstGeom prst="rect">
            <a:avLst/>
          </a:prstGeom>
          <a:noFill/>
        </p:spPr>
        <p:txBody>
          <a:bodyPr wrap="square" lIns="0" tIns="144000" rIns="108000" rtlCol="0" anchor="b">
            <a:spAutoFit/>
          </a:bodyPr>
          <a:lstStyle/>
          <a:p>
            <a:pPr marL="457200" lvl="0" indent="-304800"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Creation of new entity </a:t>
            </a:r>
          </a:p>
          <a:p>
            <a:pPr marL="457200" lvl="0" indent="-304800">
              <a:spcBef>
                <a:spcPts val="1000"/>
              </a:spcBef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Specialization in Health, Culture, Language, Energy, Environment, Climate</a:t>
            </a:r>
          </a:p>
          <a:p>
            <a:pPr marL="457200" lvl="0" indent="-304800">
              <a:spcBef>
                <a:spcPts val="1000"/>
              </a:spcBef>
              <a:spcAft>
                <a:spcPts val="1000"/>
              </a:spcAft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Business services to local AI ecosystem</a:t>
            </a:r>
            <a:endParaRPr lang="el-GR" dirty="0">
              <a:solidFill>
                <a:srgbClr val="092081"/>
              </a:solidFill>
            </a:endParaRPr>
          </a:p>
        </p:txBody>
      </p:sp>
      <p:sp>
        <p:nvSpPr>
          <p:cNvPr id="33" name="32 - TextBox"/>
          <p:cNvSpPr txBox="1"/>
          <p:nvPr userDrawn="1"/>
        </p:nvSpPr>
        <p:spPr>
          <a:xfrm>
            <a:off x="500034" y="164051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092081"/>
                </a:solidFill>
                <a:latin typeface="Manrope" pitchFamily="2" charset="0"/>
                <a:ea typeface="Open Sans"/>
                <a:cs typeface="Open Sans"/>
                <a:sym typeface="Open Sans"/>
              </a:rPr>
              <a:t>Pharos</a:t>
            </a:r>
          </a:p>
          <a:p>
            <a:pPr lvl="0"/>
            <a:r>
              <a:rPr lang="fr-FR" b="1" dirty="0" err="1">
                <a:solidFill>
                  <a:srgbClr val="092081"/>
                </a:solidFill>
                <a:latin typeface="Manrope" pitchFamily="2" charset="0"/>
                <a:ea typeface="Open Sans"/>
                <a:cs typeface="Open Sans"/>
                <a:sym typeface="Open Sans"/>
              </a:rPr>
              <a:t>Frontdesk</a:t>
            </a:r>
            <a:endParaRPr lang="fr-FR" b="1" dirty="0">
              <a:solidFill>
                <a:srgbClr val="092081"/>
              </a:solidFill>
              <a:latin typeface="Manrope" pitchFamily="2" charset="0"/>
              <a:ea typeface="Open Sans"/>
              <a:cs typeface="Open Sans"/>
              <a:sym typeface="Open Sans"/>
            </a:endParaRPr>
          </a:p>
          <a:p>
            <a:endParaRPr lang="el-GR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52D2-F193-4BF5-91EB-FB456A6788B5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4" name="Google Shape;306;p40"/>
          <p:cNvSpPr/>
          <p:nvPr userDrawn="1"/>
        </p:nvSpPr>
        <p:spPr>
          <a:xfrm>
            <a:off x="1653061" y="1633725"/>
            <a:ext cx="2787600" cy="123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10;p40"/>
          <p:cNvSpPr/>
          <p:nvPr userDrawn="1"/>
        </p:nvSpPr>
        <p:spPr>
          <a:xfrm>
            <a:off x="1643775" y="1293525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36" name="Google Shape;312;p40"/>
          <p:cNvSpPr txBox="1">
            <a:spLocks/>
          </p:cNvSpPr>
          <p:nvPr userDrawn="1"/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7" name="Google Shape;313;p40"/>
          <p:cNvSpPr txBox="1">
            <a:spLocks/>
          </p:cNvSpPr>
          <p:nvPr userDrawn="1"/>
        </p:nvSpPr>
        <p:spPr>
          <a:xfrm>
            <a:off x="1714479" y="1744345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Insert your own text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8" name="Google Shape;306;p40"/>
          <p:cNvSpPr/>
          <p:nvPr userDrawn="1"/>
        </p:nvSpPr>
        <p:spPr>
          <a:xfrm>
            <a:off x="1643042" y="3269933"/>
            <a:ext cx="2787600" cy="1309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10;p40"/>
          <p:cNvSpPr/>
          <p:nvPr userDrawn="1"/>
        </p:nvSpPr>
        <p:spPr>
          <a:xfrm>
            <a:off x="1643042" y="2929734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40" name="Google Shape;312;p40"/>
          <p:cNvSpPr txBox="1">
            <a:spLocks/>
          </p:cNvSpPr>
          <p:nvPr userDrawn="1"/>
        </p:nvSpPr>
        <p:spPr>
          <a:xfrm>
            <a:off x="1877542" y="2887884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41" name="Google Shape;313;p40"/>
          <p:cNvSpPr txBox="1">
            <a:spLocks/>
          </p:cNvSpPr>
          <p:nvPr userDrawn="1"/>
        </p:nvSpPr>
        <p:spPr>
          <a:xfrm>
            <a:off x="1713746" y="3380554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  <p:sp>
        <p:nvSpPr>
          <p:cNvPr id="42" name="Google Shape;306;p40"/>
          <p:cNvSpPr/>
          <p:nvPr userDrawn="1"/>
        </p:nvSpPr>
        <p:spPr>
          <a:xfrm>
            <a:off x="4572733" y="1626860"/>
            <a:ext cx="2787600" cy="123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10;p40"/>
          <p:cNvSpPr/>
          <p:nvPr userDrawn="1"/>
        </p:nvSpPr>
        <p:spPr>
          <a:xfrm>
            <a:off x="4572733" y="1286660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44" name="Google Shape;312;p40"/>
          <p:cNvSpPr txBox="1">
            <a:spLocks/>
          </p:cNvSpPr>
          <p:nvPr userDrawn="1"/>
        </p:nvSpPr>
        <p:spPr>
          <a:xfrm>
            <a:off x="4807233" y="1244810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45" name="Google Shape;313;p40"/>
          <p:cNvSpPr txBox="1">
            <a:spLocks/>
          </p:cNvSpPr>
          <p:nvPr userDrawn="1"/>
        </p:nvSpPr>
        <p:spPr>
          <a:xfrm>
            <a:off x="4643437" y="1737480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  <p:sp>
        <p:nvSpPr>
          <p:cNvPr id="46" name="Google Shape;306;p40"/>
          <p:cNvSpPr/>
          <p:nvPr userDrawn="1"/>
        </p:nvSpPr>
        <p:spPr>
          <a:xfrm>
            <a:off x="4572000" y="3263068"/>
            <a:ext cx="2787600" cy="1309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10;p40"/>
          <p:cNvSpPr/>
          <p:nvPr userDrawn="1"/>
        </p:nvSpPr>
        <p:spPr>
          <a:xfrm>
            <a:off x="4572000" y="2922869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48" name="Google Shape;312;p40"/>
          <p:cNvSpPr txBox="1">
            <a:spLocks/>
          </p:cNvSpPr>
          <p:nvPr userDrawn="1"/>
        </p:nvSpPr>
        <p:spPr>
          <a:xfrm>
            <a:off x="4806500" y="2881019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49" name="Google Shape;313;p40"/>
          <p:cNvSpPr txBox="1">
            <a:spLocks/>
          </p:cNvSpPr>
          <p:nvPr userDrawn="1"/>
        </p:nvSpPr>
        <p:spPr>
          <a:xfrm>
            <a:off x="4642704" y="3373689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1" y="286528"/>
            <a:ext cx="3257543" cy="928694"/>
          </a:xfrm>
        </p:spPr>
        <p:txBody>
          <a:bodyPr anchor="t">
            <a:noAutofit/>
          </a:bodyPr>
          <a:lstStyle>
            <a:lvl1pPr algn="l">
              <a:defRPr sz="2400" b="1" spc="-150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</a:t>
            </a:r>
            <a:br>
              <a:rPr lang="en-US" dirty="0"/>
            </a:br>
            <a:r>
              <a:rPr lang="el-GR" dirty="0"/>
              <a:t>του τίτλου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358098"/>
            <a:ext cx="3257543" cy="32379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4C2-449D-4579-A112-820F08080A14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4798946"/>
            <a:ext cx="2895600" cy="273928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ΧΧΧΧΧ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2 - Θέση εικόνας"/>
          <p:cNvSpPr>
            <a:spLocks noGrp="1"/>
          </p:cNvSpPr>
          <p:nvPr>
            <p:ph type="pic" idx="1"/>
          </p:nvPr>
        </p:nvSpPr>
        <p:spPr>
          <a:xfrm>
            <a:off x="4143372" y="286528"/>
            <a:ext cx="4714908" cy="4286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/>
          <p:cNvSpPr/>
          <p:nvPr userDrawn="1"/>
        </p:nvSpPr>
        <p:spPr>
          <a:xfrm>
            <a:off x="50" y="4834275"/>
            <a:ext cx="3240000" cy="309300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8" name="Google Shape;76;p14"/>
          <p:cNvSpPr/>
          <p:nvPr userDrawn="1"/>
        </p:nvSpPr>
        <p:spPr>
          <a:xfrm>
            <a:off x="3240050" y="4834275"/>
            <a:ext cx="5903950" cy="309300"/>
          </a:xfrm>
          <a:prstGeom prst="rect">
            <a:avLst/>
          </a:prstGeom>
          <a:gradFill flip="none" rotWithShape="1">
            <a:gsLst>
              <a:gs pos="0">
                <a:srgbClr val="092081">
                  <a:shade val="30000"/>
                  <a:satMod val="115000"/>
                </a:srgbClr>
              </a:gs>
              <a:gs pos="50000">
                <a:srgbClr val="092081">
                  <a:shade val="67500"/>
                  <a:satMod val="115000"/>
                </a:srgbClr>
              </a:gs>
              <a:gs pos="100000">
                <a:srgbClr val="09208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9894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95000"/>
                  </a:schemeClr>
                </a:solidFill>
                <a:latin typeface="Manrope" pitchFamily="2" charset="0"/>
              </a:defRPr>
            </a:lvl1pPr>
          </a:lstStyle>
          <a:p>
            <a:fld id="{9BD89E71-2E31-4219-AFBD-6165C05312F6}" type="datetime1">
              <a:rPr lang="el-GR" smtClean="0"/>
              <a:pPr/>
              <a:t>30/9/2025</a:t>
            </a:fld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9894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301FDCAF-26D3-4D17-B077-0FD9AA8E92E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FE4E7-5B56-A099-B6DA-D6E08A7A6711}"/>
              </a:ext>
            </a:extLst>
          </p:cNvPr>
          <p:cNvSpPr txBox="1"/>
          <p:nvPr userDrawn="1"/>
        </p:nvSpPr>
        <p:spPr>
          <a:xfrm>
            <a:off x="3491880" y="4831214"/>
            <a:ext cx="2988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Manrope" pitchFamily="2" charset="0"/>
              </a:rPr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4" r:id="rId4"/>
    <p:sldLayoutId id="2147483652" r:id="rId5"/>
    <p:sldLayoutId id="2147483655" r:id="rId6"/>
    <p:sldLayoutId id="2147483658" r:id="rId7"/>
    <p:sldLayoutId id="2147483660" r:id="rId8"/>
    <p:sldLayoutId id="2147483656" r:id="rId9"/>
    <p:sldLayoutId id="2147483657" r:id="rId10"/>
    <p:sldLayoutId id="2147483661" r:id="rId11"/>
    <p:sldLayoutId id="2147483665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spc="-150">
          <a:solidFill>
            <a:srgbClr val="09208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92081"/>
          </a:solidFill>
          <a:latin typeface="Manrop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9208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9208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9208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9208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HAROS BACKROUND 02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31" y="0"/>
            <a:ext cx="9179459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18" name="1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88E8-DA2C-409C-823B-7E9294456504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9170-39D5-40FB-8B99-0BF35041B083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681E-9741-495A-8D0E-A6F8EC327C30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4</a:t>
            </a:fld>
            <a:endParaRPr lang="el-GR"/>
          </a:p>
        </p:txBody>
      </p:sp>
      <p:cxnSp>
        <p:nvCxnSpPr>
          <p:cNvPr id="2" name="Google Shape;386;p44">
            <a:extLst>
              <a:ext uri="{FF2B5EF4-FFF2-40B4-BE49-F238E27FC236}">
                <a16:creationId xmlns:a16="http://schemas.microsoft.com/office/drawing/2014/main" id="{9E27F3AB-F37A-5F62-3DC6-D0658763F325}"/>
              </a:ext>
            </a:extLst>
          </p:cNvPr>
          <p:cNvCxnSpPr/>
          <p:nvPr/>
        </p:nvCxnSpPr>
        <p:spPr>
          <a:xfrm>
            <a:off x="1285852" y="2854964"/>
            <a:ext cx="785818" cy="1588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379;p44">
            <a:extLst>
              <a:ext uri="{FF2B5EF4-FFF2-40B4-BE49-F238E27FC236}">
                <a16:creationId xmlns:a16="http://schemas.microsoft.com/office/drawing/2014/main" id="{76DF71D4-C9A2-B38D-8BF9-4716D2AEC4B3}"/>
              </a:ext>
            </a:extLst>
          </p:cNvPr>
          <p:cNvCxnSpPr/>
          <p:nvPr/>
        </p:nvCxnSpPr>
        <p:spPr>
          <a:xfrm>
            <a:off x="3888469" y="32399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81;p44">
            <a:extLst>
              <a:ext uri="{FF2B5EF4-FFF2-40B4-BE49-F238E27FC236}">
                <a16:creationId xmlns:a16="http://schemas.microsoft.com/office/drawing/2014/main" id="{AD25189A-426B-6B8C-BFF3-C58E44F17D14}"/>
              </a:ext>
            </a:extLst>
          </p:cNvPr>
          <p:cNvCxnSpPr/>
          <p:nvPr/>
        </p:nvCxnSpPr>
        <p:spPr>
          <a:xfrm>
            <a:off x="3893794" y="41471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83;p44">
            <a:extLst>
              <a:ext uri="{FF2B5EF4-FFF2-40B4-BE49-F238E27FC236}">
                <a16:creationId xmlns:a16="http://schemas.microsoft.com/office/drawing/2014/main" id="{776C14E9-DBB6-CAF0-D5E6-80A676A6C910}"/>
              </a:ext>
            </a:extLst>
          </p:cNvPr>
          <p:cNvCxnSpPr/>
          <p:nvPr/>
        </p:nvCxnSpPr>
        <p:spPr>
          <a:xfrm>
            <a:off x="3883944" y="15980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82;p44">
            <a:extLst>
              <a:ext uri="{FF2B5EF4-FFF2-40B4-BE49-F238E27FC236}">
                <a16:creationId xmlns:a16="http://schemas.microsoft.com/office/drawing/2014/main" id="{C47AF3BF-224E-734E-D03F-9F2EB8D4DF8A}"/>
              </a:ext>
            </a:extLst>
          </p:cNvPr>
          <p:cNvCxnSpPr/>
          <p:nvPr/>
        </p:nvCxnSpPr>
        <p:spPr>
          <a:xfrm>
            <a:off x="3902869" y="3239994"/>
            <a:ext cx="5100" cy="907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405;p44">
            <a:extLst>
              <a:ext uri="{FF2B5EF4-FFF2-40B4-BE49-F238E27FC236}">
                <a16:creationId xmlns:a16="http://schemas.microsoft.com/office/drawing/2014/main" id="{AE3CFCBB-0102-2D7C-21AB-103C5022419A}"/>
              </a:ext>
            </a:extLst>
          </p:cNvPr>
          <p:cNvCxnSpPr/>
          <p:nvPr/>
        </p:nvCxnSpPr>
        <p:spPr>
          <a:xfrm>
            <a:off x="3898344" y="1598069"/>
            <a:ext cx="5100" cy="907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80;p44">
            <a:extLst>
              <a:ext uri="{FF2B5EF4-FFF2-40B4-BE49-F238E27FC236}">
                <a16:creationId xmlns:a16="http://schemas.microsoft.com/office/drawing/2014/main" id="{B7E90FC5-9560-9082-5A90-7B06E61AD990}"/>
              </a:ext>
            </a:extLst>
          </p:cNvPr>
          <p:cNvCxnSpPr/>
          <p:nvPr/>
        </p:nvCxnSpPr>
        <p:spPr>
          <a:xfrm>
            <a:off x="3482869" y="37116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92;p44">
            <a:extLst>
              <a:ext uri="{FF2B5EF4-FFF2-40B4-BE49-F238E27FC236}">
                <a16:creationId xmlns:a16="http://schemas.microsoft.com/office/drawing/2014/main" id="{67A6A97E-13DB-D4B4-77EA-B5557D51E1AC}"/>
              </a:ext>
            </a:extLst>
          </p:cNvPr>
          <p:cNvSpPr/>
          <p:nvPr/>
        </p:nvSpPr>
        <p:spPr>
          <a:xfrm>
            <a:off x="2193044" y="3034494"/>
            <a:ext cx="1467300" cy="13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384;p44">
            <a:extLst>
              <a:ext uri="{FF2B5EF4-FFF2-40B4-BE49-F238E27FC236}">
                <a16:creationId xmlns:a16="http://schemas.microsoft.com/office/drawing/2014/main" id="{E2D43144-A7F8-5C6C-3AFE-8C1C22E38737}"/>
              </a:ext>
            </a:extLst>
          </p:cNvPr>
          <p:cNvCxnSpPr/>
          <p:nvPr/>
        </p:nvCxnSpPr>
        <p:spPr>
          <a:xfrm>
            <a:off x="3478344" y="206974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0;p44">
            <a:extLst>
              <a:ext uri="{FF2B5EF4-FFF2-40B4-BE49-F238E27FC236}">
                <a16:creationId xmlns:a16="http://schemas.microsoft.com/office/drawing/2014/main" id="{D7C8C7C2-D844-342A-1910-7727A080FF60}"/>
              </a:ext>
            </a:extLst>
          </p:cNvPr>
          <p:cNvSpPr/>
          <p:nvPr/>
        </p:nvSpPr>
        <p:spPr>
          <a:xfrm>
            <a:off x="571472" y="2478923"/>
            <a:ext cx="830242" cy="8107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1;p44">
            <a:extLst>
              <a:ext uri="{FF2B5EF4-FFF2-40B4-BE49-F238E27FC236}">
                <a16:creationId xmlns:a16="http://schemas.microsoft.com/office/drawing/2014/main" id="{DCFB8F60-DEEB-2D76-4A80-CB457DC0F2A2}"/>
              </a:ext>
            </a:extLst>
          </p:cNvPr>
          <p:cNvSpPr/>
          <p:nvPr/>
        </p:nvSpPr>
        <p:spPr>
          <a:xfrm>
            <a:off x="2193044" y="1397794"/>
            <a:ext cx="1467300" cy="13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3;p44">
            <a:extLst>
              <a:ext uri="{FF2B5EF4-FFF2-40B4-BE49-F238E27FC236}">
                <a16:creationId xmlns:a16="http://schemas.microsoft.com/office/drawing/2014/main" id="{90B56B42-E856-DC7F-E2B3-917DFCD2F73E}"/>
              </a:ext>
            </a:extLst>
          </p:cNvPr>
          <p:cNvSpPr/>
          <p:nvPr/>
        </p:nvSpPr>
        <p:spPr>
          <a:xfrm>
            <a:off x="4269994" y="13977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94;p44">
            <a:extLst>
              <a:ext uri="{FF2B5EF4-FFF2-40B4-BE49-F238E27FC236}">
                <a16:creationId xmlns:a16="http://schemas.microsoft.com/office/drawing/2014/main" id="{83FDF8A8-DF23-39F3-2ADF-7EE1900ABFEA}"/>
              </a:ext>
            </a:extLst>
          </p:cNvPr>
          <p:cNvSpPr/>
          <p:nvPr/>
        </p:nvSpPr>
        <p:spPr>
          <a:xfrm>
            <a:off x="4269994" y="2305594"/>
            <a:ext cx="15918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95;p44">
            <a:extLst>
              <a:ext uri="{FF2B5EF4-FFF2-40B4-BE49-F238E27FC236}">
                <a16:creationId xmlns:a16="http://schemas.microsoft.com/office/drawing/2014/main" id="{BE2D4118-C104-4E89-F181-F27D8EA3F891}"/>
              </a:ext>
            </a:extLst>
          </p:cNvPr>
          <p:cNvSpPr/>
          <p:nvPr/>
        </p:nvSpPr>
        <p:spPr>
          <a:xfrm>
            <a:off x="4269994" y="30344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96;p44">
            <a:extLst>
              <a:ext uri="{FF2B5EF4-FFF2-40B4-BE49-F238E27FC236}">
                <a16:creationId xmlns:a16="http://schemas.microsoft.com/office/drawing/2014/main" id="{A773A5B6-046A-5623-C9E4-1FE42FFCA104}"/>
              </a:ext>
            </a:extLst>
          </p:cNvPr>
          <p:cNvSpPr/>
          <p:nvPr/>
        </p:nvSpPr>
        <p:spPr>
          <a:xfrm>
            <a:off x="4269994" y="3942294"/>
            <a:ext cx="1591800" cy="41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C00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404;p44">
            <a:extLst>
              <a:ext uri="{FF2B5EF4-FFF2-40B4-BE49-F238E27FC236}">
                <a16:creationId xmlns:a16="http://schemas.microsoft.com/office/drawing/2014/main" id="{EDDA5C7D-0AE6-1236-0ADC-3F3288588B9D}"/>
              </a:ext>
            </a:extLst>
          </p:cNvPr>
          <p:cNvCxnSpPr/>
          <p:nvPr/>
        </p:nvCxnSpPr>
        <p:spPr>
          <a:xfrm>
            <a:off x="2048119" y="2056769"/>
            <a:ext cx="10500" cy="16440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385;p44">
            <a:extLst>
              <a:ext uri="{FF2B5EF4-FFF2-40B4-BE49-F238E27FC236}">
                <a16:creationId xmlns:a16="http://schemas.microsoft.com/office/drawing/2014/main" id="{3FA7A714-3053-E1F8-A2BD-0428FF758183}"/>
              </a:ext>
            </a:extLst>
          </p:cNvPr>
          <p:cNvCxnSpPr/>
          <p:nvPr/>
        </p:nvCxnSpPr>
        <p:spPr>
          <a:xfrm>
            <a:off x="3889269" y="2505269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386;p44">
            <a:extLst>
              <a:ext uri="{FF2B5EF4-FFF2-40B4-BE49-F238E27FC236}">
                <a16:creationId xmlns:a16="http://schemas.microsoft.com/office/drawing/2014/main" id="{68E2A06A-7578-AF4A-1C9D-B3A64DA454EB}"/>
              </a:ext>
            </a:extLst>
          </p:cNvPr>
          <p:cNvCxnSpPr/>
          <p:nvPr/>
        </p:nvCxnSpPr>
        <p:spPr>
          <a:xfrm>
            <a:off x="2033819" y="2056294"/>
            <a:ext cx="425100" cy="12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87;p44">
            <a:extLst>
              <a:ext uri="{FF2B5EF4-FFF2-40B4-BE49-F238E27FC236}">
                <a16:creationId xmlns:a16="http://schemas.microsoft.com/office/drawing/2014/main" id="{4402C9D4-7BDC-5E86-02A2-276CEF637E0D}"/>
              </a:ext>
            </a:extLst>
          </p:cNvPr>
          <p:cNvCxnSpPr/>
          <p:nvPr/>
        </p:nvCxnSpPr>
        <p:spPr>
          <a:xfrm>
            <a:off x="2043944" y="3692994"/>
            <a:ext cx="425100" cy="2400"/>
          </a:xfrm>
          <a:prstGeom prst="straightConnector1">
            <a:avLst/>
          </a:prstGeom>
          <a:noFill/>
          <a:ln w="285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398;p44">
            <a:extLst>
              <a:ext uri="{FF2B5EF4-FFF2-40B4-BE49-F238E27FC236}">
                <a16:creationId xmlns:a16="http://schemas.microsoft.com/office/drawing/2014/main" id="{4B87CDC8-EAC4-B303-D248-8FDAB1FC48D0}"/>
              </a:ext>
            </a:extLst>
          </p:cNvPr>
          <p:cNvSpPr txBox="1">
            <a:spLocks/>
          </p:cNvSpPr>
          <p:nvPr/>
        </p:nvSpPr>
        <p:spPr>
          <a:xfrm>
            <a:off x="2345048" y="1809594"/>
            <a:ext cx="1365250" cy="666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anrope" pitchFamily="2" charset="0"/>
              </a:rPr>
              <a:t>Revenue</a:t>
            </a:r>
          </a:p>
        </p:txBody>
      </p:sp>
      <p:sp>
        <p:nvSpPr>
          <p:cNvPr id="28" name="Google Shape;399;p44">
            <a:extLst>
              <a:ext uri="{FF2B5EF4-FFF2-40B4-BE49-F238E27FC236}">
                <a16:creationId xmlns:a16="http://schemas.microsoft.com/office/drawing/2014/main" id="{421BF6FC-1CFA-AE37-6F36-69338382E41B}"/>
              </a:ext>
            </a:extLst>
          </p:cNvPr>
          <p:cNvSpPr txBox="1">
            <a:spLocks/>
          </p:cNvSpPr>
          <p:nvPr/>
        </p:nvSpPr>
        <p:spPr>
          <a:xfrm>
            <a:off x="2345048" y="3446307"/>
            <a:ext cx="793746" cy="666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anrope" pitchFamily="2" charset="0"/>
              </a:rPr>
              <a:t>Cost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29" name="Google Shape;400;p44">
            <a:extLst>
              <a:ext uri="{FF2B5EF4-FFF2-40B4-BE49-F238E27FC236}">
                <a16:creationId xmlns:a16="http://schemas.microsoft.com/office/drawing/2014/main" id="{F8DEBEC0-BA78-BF0E-2976-2F0EFFE0678E}"/>
              </a:ext>
            </a:extLst>
          </p:cNvPr>
          <p:cNvSpPr txBox="1">
            <a:spLocks/>
          </p:cNvSpPr>
          <p:nvPr/>
        </p:nvSpPr>
        <p:spPr>
          <a:xfrm>
            <a:off x="4281803" y="1398432"/>
            <a:ext cx="1571635" cy="4111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Price per unit</a:t>
            </a:r>
          </a:p>
        </p:txBody>
      </p:sp>
      <p:sp>
        <p:nvSpPr>
          <p:cNvPr id="30" name="Google Shape;401;p44">
            <a:extLst>
              <a:ext uri="{FF2B5EF4-FFF2-40B4-BE49-F238E27FC236}">
                <a16:creationId xmlns:a16="http://schemas.microsoft.com/office/drawing/2014/main" id="{97CD948C-7B86-86AB-8E4E-EBAF70E88A84}"/>
              </a:ext>
            </a:extLst>
          </p:cNvPr>
          <p:cNvSpPr txBox="1">
            <a:spLocks/>
          </p:cNvSpPr>
          <p:nvPr/>
        </p:nvSpPr>
        <p:spPr>
          <a:xfrm>
            <a:off x="4281802" y="2304894"/>
            <a:ext cx="1590675" cy="41275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C00FF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units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anrope" pitchFamily="2" charset="0"/>
              </a:rPr>
              <a:t>sold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1" name="Google Shape;402;p44">
            <a:extLst>
              <a:ext uri="{FF2B5EF4-FFF2-40B4-BE49-F238E27FC236}">
                <a16:creationId xmlns:a16="http://schemas.microsoft.com/office/drawing/2014/main" id="{1ABDCDA7-409B-DDDB-962E-E9F6025765CE}"/>
              </a:ext>
            </a:extLst>
          </p:cNvPr>
          <p:cNvSpPr txBox="1">
            <a:spLocks/>
          </p:cNvSpPr>
          <p:nvPr/>
        </p:nvSpPr>
        <p:spPr>
          <a:xfrm>
            <a:off x="4281802" y="3035144"/>
            <a:ext cx="1590675" cy="411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Variable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costs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2" name="Google Shape;403;p44">
            <a:extLst>
              <a:ext uri="{FF2B5EF4-FFF2-40B4-BE49-F238E27FC236}">
                <a16:creationId xmlns:a16="http://schemas.microsoft.com/office/drawing/2014/main" id="{A6412223-5ECC-31CD-0F4D-2287743FB544}"/>
              </a:ext>
            </a:extLst>
          </p:cNvPr>
          <p:cNvSpPr txBox="1">
            <a:spLocks/>
          </p:cNvSpPr>
          <p:nvPr/>
        </p:nvSpPr>
        <p:spPr>
          <a:xfrm>
            <a:off x="4281802" y="3941607"/>
            <a:ext cx="1590675" cy="412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Fixed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costs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33" name="31 - TextBox">
            <a:extLst>
              <a:ext uri="{FF2B5EF4-FFF2-40B4-BE49-F238E27FC236}">
                <a16:creationId xmlns:a16="http://schemas.microsoft.com/office/drawing/2014/main" id="{9A4520ED-EBB5-AE45-FA0F-E9E637292E34}"/>
              </a:ext>
            </a:extLst>
          </p:cNvPr>
          <p:cNvSpPr txBox="1"/>
          <p:nvPr/>
        </p:nvSpPr>
        <p:spPr>
          <a:xfrm>
            <a:off x="6072198" y="1140452"/>
            <a:ext cx="2571768" cy="3218042"/>
          </a:xfrm>
          <a:prstGeom prst="rect">
            <a:avLst/>
          </a:prstGeom>
          <a:noFill/>
        </p:spPr>
        <p:txBody>
          <a:bodyPr wrap="square" lIns="0" tIns="144000" rIns="108000" rtlCol="0" anchor="b">
            <a:spAutoFit/>
          </a:bodyPr>
          <a:lstStyle/>
          <a:p>
            <a:pPr marL="457200" lvl="0" indent="-304800"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Creation of new entity </a:t>
            </a:r>
          </a:p>
          <a:p>
            <a:pPr marL="457200" lvl="0" indent="-304800">
              <a:spcBef>
                <a:spcPts val="1000"/>
              </a:spcBef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Specialization in Health, Culture, Language, Energy, Environment, Climate</a:t>
            </a:r>
          </a:p>
          <a:p>
            <a:pPr marL="457200" lvl="0" indent="-304800">
              <a:spcBef>
                <a:spcPts val="1000"/>
              </a:spcBef>
              <a:spcAft>
                <a:spcPts val="1000"/>
              </a:spcAft>
              <a:buClr>
                <a:srgbClr val="CC00FF"/>
              </a:buClr>
              <a:buSzPts val="1200"/>
              <a:buChar char="●"/>
            </a:pPr>
            <a:r>
              <a:rPr lang="en-US" dirty="0">
                <a:solidFill>
                  <a:srgbClr val="092081"/>
                </a:solidFill>
                <a:latin typeface="Manrope" pitchFamily="2" charset="0"/>
              </a:rPr>
              <a:t>Business services to local AI ecosystem</a:t>
            </a:r>
            <a:endParaRPr lang="el-GR" dirty="0">
              <a:solidFill>
                <a:srgbClr val="092081"/>
              </a:solidFill>
            </a:endParaRPr>
          </a:p>
        </p:txBody>
      </p:sp>
      <p:sp>
        <p:nvSpPr>
          <p:cNvPr id="34" name="32 - TextBox">
            <a:extLst>
              <a:ext uri="{FF2B5EF4-FFF2-40B4-BE49-F238E27FC236}">
                <a16:creationId xmlns:a16="http://schemas.microsoft.com/office/drawing/2014/main" id="{9CB0591B-1CC1-AEED-A386-31E0976A8C87}"/>
              </a:ext>
            </a:extLst>
          </p:cNvPr>
          <p:cNvSpPr txBox="1"/>
          <p:nvPr/>
        </p:nvSpPr>
        <p:spPr>
          <a:xfrm>
            <a:off x="500034" y="164051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092081"/>
                </a:solidFill>
                <a:latin typeface="Manrope" pitchFamily="2" charset="0"/>
                <a:ea typeface="Open Sans"/>
                <a:cs typeface="Open Sans"/>
                <a:sym typeface="Open Sans"/>
              </a:rPr>
              <a:t>Pharos</a:t>
            </a:r>
          </a:p>
          <a:p>
            <a:pPr lvl="0"/>
            <a:r>
              <a:rPr lang="fr-FR" b="1" dirty="0" err="1">
                <a:solidFill>
                  <a:srgbClr val="092081"/>
                </a:solidFill>
                <a:latin typeface="Manrope" pitchFamily="2" charset="0"/>
                <a:ea typeface="Open Sans"/>
                <a:cs typeface="Open Sans"/>
                <a:sym typeface="Open Sans"/>
              </a:rPr>
              <a:t>Frontdesk</a:t>
            </a:r>
            <a:endParaRPr lang="fr-FR" b="1" dirty="0">
              <a:solidFill>
                <a:srgbClr val="092081"/>
              </a:solidFill>
              <a:latin typeface="Manrope" pitchFamily="2" charset="0"/>
              <a:ea typeface="Open Sans"/>
              <a:cs typeface="Open Sans"/>
              <a:sym typeface="Open Sans"/>
            </a:endParaRPr>
          </a:p>
          <a:p>
            <a:endParaRPr lang="el-GR" dirty="0"/>
          </a:p>
        </p:txBody>
      </p:sp>
      <p:sp>
        <p:nvSpPr>
          <p:cNvPr id="35" name="Title 12">
            <a:extLst>
              <a:ext uri="{FF2B5EF4-FFF2-40B4-BE49-F238E27FC236}">
                <a16:creationId xmlns:a16="http://schemas.microsoft.com/office/drawing/2014/main" id="{01C3EBA4-DD74-C833-03C9-6654DB98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4C34547-E61E-589E-B93A-C54027BC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F9DD-C0B2-47EB-8B34-FA683224FAC1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Google Shape;306;p40">
            <a:extLst>
              <a:ext uri="{FF2B5EF4-FFF2-40B4-BE49-F238E27FC236}">
                <a16:creationId xmlns:a16="http://schemas.microsoft.com/office/drawing/2014/main" id="{78698BC5-2D73-E61F-A8D1-D21C99178595}"/>
              </a:ext>
            </a:extLst>
          </p:cNvPr>
          <p:cNvSpPr/>
          <p:nvPr/>
        </p:nvSpPr>
        <p:spPr>
          <a:xfrm>
            <a:off x="1653061" y="1633725"/>
            <a:ext cx="2787600" cy="123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0;p40">
            <a:extLst>
              <a:ext uri="{FF2B5EF4-FFF2-40B4-BE49-F238E27FC236}">
                <a16:creationId xmlns:a16="http://schemas.microsoft.com/office/drawing/2014/main" id="{AC42BB5B-1BCD-3E4B-31F1-C954AB5A3AD6}"/>
              </a:ext>
            </a:extLst>
          </p:cNvPr>
          <p:cNvSpPr/>
          <p:nvPr/>
        </p:nvSpPr>
        <p:spPr>
          <a:xfrm>
            <a:off x="1643775" y="1293525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5" name="Google Shape;312;p40">
            <a:extLst>
              <a:ext uri="{FF2B5EF4-FFF2-40B4-BE49-F238E27FC236}">
                <a16:creationId xmlns:a16="http://schemas.microsoft.com/office/drawing/2014/main" id="{C965D632-C9AE-5D91-B704-E46BB900E47E}"/>
              </a:ext>
            </a:extLst>
          </p:cNvPr>
          <p:cNvSpPr txBox="1">
            <a:spLocks/>
          </p:cNvSpPr>
          <p:nvPr/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6" name="Google Shape;313;p40">
            <a:extLst>
              <a:ext uri="{FF2B5EF4-FFF2-40B4-BE49-F238E27FC236}">
                <a16:creationId xmlns:a16="http://schemas.microsoft.com/office/drawing/2014/main" id="{ADE59236-736C-9588-8B35-968B0D1605A8}"/>
              </a:ext>
            </a:extLst>
          </p:cNvPr>
          <p:cNvSpPr txBox="1">
            <a:spLocks/>
          </p:cNvSpPr>
          <p:nvPr/>
        </p:nvSpPr>
        <p:spPr>
          <a:xfrm>
            <a:off x="1714479" y="1744345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Insert your own text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13" name="Google Shape;310;p40">
            <a:extLst>
              <a:ext uri="{FF2B5EF4-FFF2-40B4-BE49-F238E27FC236}">
                <a16:creationId xmlns:a16="http://schemas.microsoft.com/office/drawing/2014/main" id="{85BF9A45-5EFB-9F12-F63F-E3450C84FAFB}"/>
              </a:ext>
            </a:extLst>
          </p:cNvPr>
          <p:cNvSpPr/>
          <p:nvPr/>
        </p:nvSpPr>
        <p:spPr>
          <a:xfrm>
            <a:off x="1643042" y="2929734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14" name="Google Shape;312;p40">
            <a:extLst>
              <a:ext uri="{FF2B5EF4-FFF2-40B4-BE49-F238E27FC236}">
                <a16:creationId xmlns:a16="http://schemas.microsoft.com/office/drawing/2014/main" id="{3D18B321-F66D-0C81-6BB1-0FF4318CA0E1}"/>
              </a:ext>
            </a:extLst>
          </p:cNvPr>
          <p:cNvSpPr txBox="1">
            <a:spLocks/>
          </p:cNvSpPr>
          <p:nvPr/>
        </p:nvSpPr>
        <p:spPr>
          <a:xfrm>
            <a:off x="1877542" y="2887884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15" name="Google Shape;313;p40">
            <a:extLst>
              <a:ext uri="{FF2B5EF4-FFF2-40B4-BE49-F238E27FC236}">
                <a16:creationId xmlns:a16="http://schemas.microsoft.com/office/drawing/2014/main" id="{090F631A-6A3A-795B-2048-087AEAC3DCC8}"/>
              </a:ext>
            </a:extLst>
          </p:cNvPr>
          <p:cNvSpPr txBox="1">
            <a:spLocks/>
          </p:cNvSpPr>
          <p:nvPr/>
        </p:nvSpPr>
        <p:spPr>
          <a:xfrm>
            <a:off x="1713746" y="3380554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  <p:sp>
        <p:nvSpPr>
          <p:cNvPr id="16" name="Google Shape;306;p40">
            <a:extLst>
              <a:ext uri="{FF2B5EF4-FFF2-40B4-BE49-F238E27FC236}">
                <a16:creationId xmlns:a16="http://schemas.microsoft.com/office/drawing/2014/main" id="{36B73C24-23A4-A8D6-755C-29AACB523051}"/>
              </a:ext>
            </a:extLst>
          </p:cNvPr>
          <p:cNvSpPr/>
          <p:nvPr/>
        </p:nvSpPr>
        <p:spPr>
          <a:xfrm>
            <a:off x="4572733" y="1626860"/>
            <a:ext cx="2787600" cy="123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10;p40">
            <a:extLst>
              <a:ext uri="{FF2B5EF4-FFF2-40B4-BE49-F238E27FC236}">
                <a16:creationId xmlns:a16="http://schemas.microsoft.com/office/drawing/2014/main" id="{C02FEDCD-E7A6-637F-D4CC-947A5C4AA313}"/>
              </a:ext>
            </a:extLst>
          </p:cNvPr>
          <p:cNvSpPr/>
          <p:nvPr/>
        </p:nvSpPr>
        <p:spPr>
          <a:xfrm>
            <a:off x="4572733" y="1286660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18" name="Google Shape;312;p40">
            <a:extLst>
              <a:ext uri="{FF2B5EF4-FFF2-40B4-BE49-F238E27FC236}">
                <a16:creationId xmlns:a16="http://schemas.microsoft.com/office/drawing/2014/main" id="{9E461972-FEFA-F3C2-6551-19F3EA52E85C}"/>
              </a:ext>
            </a:extLst>
          </p:cNvPr>
          <p:cNvSpPr txBox="1">
            <a:spLocks/>
          </p:cNvSpPr>
          <p:nvPr/>
        </p:nvSpPr>
        <p:spPr>
          <a:xfrm>
            <a:off x="4807233" y="1244810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19" name="Google Shape;313;p40">
            <a:extLst>
              <a:ext uri="{FF2B5EF4-FFF2-40B4-BE49-F238E27FC236}">
                <a16:creationId xmlns:a16="http://schemas.microsoft.com/office/drawing/2014/main" id="{860159AC-BE1C-4852-27BE-1F49AD3CAF63}"/>
              </a:ext>
            </a:extLst>
          </p:cNvPr>
          <p:cNvSpPr txBox="1">
            <a:spLocks/>
          </p:cNvSpPr>
          <p:nvPr/>
        </p:nvSpPr>
        <p:spPr>
          <a:xfrm>
            <a:off x="4643437" y="1737480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  <p:sp>
        <p:nvSpPr>
          <p:cNvPr id="20" name="Google Shape;310;p40">
            <a:extLst>
              <a:ext uri="{FF2B5EF4-FFF2-40B4-BE49-F238E27FC236}">
                <a16:creationId xmlns:a16="http://schemas.microsoft.com/office/drawing/2014/main" id="{F09D957E-2F88-9BED-1E9B-A3CFF448FA18}"/>
              </a:ext>
            </a:extLst>
          </p:cNvPr>
          <p:cNvSpPr/>
          <p:nvPr/>
        </p:nvSpPr>
        <p:spPr>
          <a:xfrm>
            <a:off x="4572000" y="2922869"/>
            <a:ext cx="2787600" cy="340200"/>
          </a:xfrm>
          <a:prstGeom prst="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3CC"/>
              </a:solidFill>
            </a:endParaRPr>
          </a:p>
        </p:txBody>
      </p:sp>
      <p:sp>
        <p:nvSpPr>
          <p:cNvPr id="21" name="Google Shape;312;p40">
            <a:extLst>
              <a:ext uri="{FF2B5EF4-FFF2-40B4-BE49-F238E27FC236}">
                <a16:creationId xmlns:a16="http://schemas.microsoft.com/office/drawing/2014/main" id="{A0E35155-3367-3544-D820-2E2C2BFCA637}"/>
              </a:ext>
            </a:extLst>
          </p:cNvPr>
          <p:cNvSpPr txBox="1">
            <a:spLocks/>
          </p:cNvSpPr>
          <p:nvPr/>
        </p:nvSpPr>
        <p:spPr>
          <a:xfrm>
            <a:off x="4806500" y="2881019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</a:rPr>
              <a:t>Strengths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22" name="Google Shape;313;p40">
            <a:extLst>
              <a:ext uri="{FF2B5EF4-FFF2-40B4-BE49-F238E27FC236}">
                <a16:creationId xmlns:a16="http://schemas.microsoft.com/office/drawing/2014/main" id="{5B3655FA-95F0-229C-9FD3-DAEA857AB212}"/>
              </a:ext>
            </a:extLst>
          </p:cNvPr>
          <p:cNvSpPr txBox="1">
            <a:spLocks/>
          </p:cNvSpPr>
          <p:nvPr/>
        </p:nvSpPr>
        <p:spPr>
          <a:xfrm>
            <a:off x="4642704" y="3373689"/>
            <a:ext cx="2714645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lvl="0" indent="-317500">
              <a:buSzPts val="1400"/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  <a:p>
            <a:pPr marL="457200" indent="-317500">
              <a:buSzPts val="1400"/>
              <a:buFont typeface="Arial" pitchFamily="34" charset="0"/>
              <a:buChar char="●"/>
            </a:pPr>
            <a:r>
              <a:rPr lang="en-US" sz="1600" dirty="0">
                <a:solidFill>
                  <a:srgbClr val="092081"/>
                </a:solidFill>
                <a:latin typeface="Manrope" pitchFamily="2" charset="0"/>
              </a:rPr>
              <a:t>Insert your own text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F9DD-C0B2-47EB-8B34-FA683224FAC1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" name="1 - Τίτλος">
            <a:extLst>
              <a:ext uri="{FF2B5EF4-FFF2-40B4-BE49-F238E27FC236}">
                <a16:creationId xmlns:a16="http://schemas.microsoft.com/office/drawing/2014/main" id="{2B8F46CD-DC8B-A04C-0F2A-5AAD4E7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206042"/>
            <a:ext cx="8115328" cy="857515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7" name="Google Shape;328;p41">
            <a:extLst>
              <a:ext uri="{FF2B5EF4-FFF2-40B4-BE49-F238E27FC236}">
                <a16:creationId xmlns:a16="http://schemas.microsoft.com/office/drawing/2014/main" id="{05A45F25-D7CB-0334-FE3F-88E4BD596481}"/>
              </a:ext>
            </a:extLst>
          </p:cNvPr>
          <p:cNvSpPr/>
          <p:nvPr/>
        </p:nvSpPr>
        <p:spPr>
          <a:xfrm>
            <a:off x="5403252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3579"/>
              </a:solidFill>
            </a:endParaRPr>
          </a:p>
        </p:txBody>
      </p:sp>
      <p:sp>
        <p:nvSpPr>
          <p:cNvPr id="8" name="Google Shape;329;p41">
            <a:extLst>
              <a:ext uri="{FF2B5EF4-FFF2-40B4-BE49-F238E27FC236}">
                <a16:creationId xmlns:a16="http://schemas.microsoft.com/office/drawing/2014/main" id="{5DF984A4-B43C-4834-90C7-1718338DF57E}"/>
              </a:ext>
            </a:extLst>
          </p:cNvPr>
          <p:cNvSpPr/>
          <p:nvPr/>
        </p:nvSpPr>
        <p:spPr>
          <a:xfrm>
            <a:off x="3097058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92081">
                  <a:shade val="30000"/>
                  <a:satMod val="115000"/>
                </a:srgbClr>
              </a:gs>
              <a:gs pos="50000">
                <a:srgbClr val="092081">
                  <a:shade val="67500"/>
                  <a:satMod val="115000"/>
                </a:srgbClr>
              </a:gs>
              <a:gs pos="100000">
                <a:srgbClr val="092081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3;p41">
            <a:extLst>
              <a:ext uri="{FF2B5EF4-FFF2-40B4-BE49-F238E27FC236}">
                <a16:creationId xmlns:a16="http://schemas.microsoft.com/office/drawing/2014/main" id="{A75C0AB5-9E55-13C4-4B8F-3E27AE8FEB04}"/>
              </a:ext>
            </a:extLst>
          </p:cNvPr>
          <p:cNvSpPr txBox="1">
            <a:spLocks/>
          </p:cNvSpPr>
          <p:nvPr/>
        </p:nvSpPr>
        <p:spPr>
          <a:xfrm>
            <a:off x="5932799" y="1643850"/>
            <a:ext cx="2286017" cy="10001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2400" b="1" dirty="0">
                <a:solidFill>
                  <a:srgbClr val="FFFFFF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Human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 ExtraBold" pitchFamily="2" charset="0"/>
            </a:endParaRPr>
          </a:p>
        </p:txBody>
      </p:sp>
      <p:sp>
        <p:nvSpPr>
          <p:cNvPr id="23" name="Google Shape;335;p41">
            <a:extLst>
              <a:ext uri="{FF2B5EF4-FFF2-40B4-BE49-F238E27FC236}">
                <a16:creationId xmlns:a16="http://schemas.microsoft.com/office/drawing/2014/main" id="{C8BBF3D1-43AA-6441-3CA5-4EECBD4FD541}"/>
              </a:ext>
            </a:extLst>
          </p:cNvPr>
          <p:cNvSpPr txBox="1">
            <a:spLocks/>
          </p:cNvSpPr>
          <p:nvPr/>
        </p:nvSpPr>
        <p:spPr>
          <a:xfrm>
            <a:off x="500034" y="2833701"/>
            <a:ext cx="2714644" cy="1666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Determine the sample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Design the survey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24" name="Google Shape;337;p41">
            <a:extLst>
              <a:ext uri="{FF2B5EF4-FFF2-40B4-BE49-F238E27FC236}">
                <a16:creationId xmlns:a16="http://schemas.microsoft.com/office/drawing/2014/main" id="{5C32F210-E22B-65A7-21F2-395D1F2D5522}"/>
              </a:ext>
            </a:extLst>
          </p:cNvPr>
          <p:cNvSpPr txBox="1">
            <a:spLocks/>
          </p:cNvSpPr>
          <p:nvPr/>
        </p:nvSpPr>
        <p:spPr>
          <a:xfrm>
            <a:off x="5643570" y="2833701"/>
            <a:ext cx="2714644" cy="1666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Determine the sample</a:t>
            </a:r>
          </a:p>
          <a:p>
            <a:pPr marL="457200" lvl="0" indent="-317500">
              <a:buClr>
                <a:srgbClr val="0033CC"/>
              </a:buClr>
              <a:buSzPts val="1400"/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92081"/>
                </a:solidFill>
                <a:latin typeface="Manrope" pitchFamily="2" charset="0"/>
              </a:rPr>
              <a:t>Design the survey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081"/>
              </a:solidFill>
              <a:effectLst/>
              <a:uLnTx/>
              <a:uFillTx/>
              <a:latin typeface="Manrope" pitchFamily="2" charset="0"/>
            </a:endParaRPr>
          </a:p>
        </p:txBody>
      </p:sp>
      <p:sp>
        <p:nvSpPr>
          <p:cNvPr id="26" name="Google Shape;331;p41">
            <a:extLst>
              <a:ext uri="{FF2B5EF4-FFF2-40B4-BE49-F238E27FC236}">
                <a16:creationId xmlns:a16="http://schemas.microsoft.com/office/drawing/2014/main" id="{4728BF87-BBB5-ED2B-72E1-0A1ED93ACA0E}"/>
              </a:ext>
            </a:extLst>
          </p:cNvPr>
          <p:cNvSpPr/>
          <p:nvPr/>
        </p:nvSpPr>
        <p:spPr>
          <a:xfrm>
            <a:off x="721353" y="1500975"/>
            <a:ext cx="3026400" cy="1167926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33;p41">
            <a:extLst>
              <a:ext uri="{FF2B5EF4-FFF2-40B4-BE49-F238E27FC236}">
                <a16:creationId xmlns:a16="http://schemas.microsoft.com/office/drawing/2014/main" id="{3391B220-1CD4-EC3F-A54D-5FF23B0E2617}"/>
              </a:ext>
            </a:extLst>
          </p:cNvPr>
          <p:cNvSpPr txBox="1">
            <a:spLocks/>
          </p:cNvSpPr>
          <p:nvPr/>
        </p:nvSpPr>
        <p:spPr>
          <a:xfrm>
            <a:off x="3646785" y="1786726"/>
            <a:ext cx="2143139" cy="7143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fr-FR" sz="2400" b="1" dirty="0">
                <a:solidFill>
                  <a:schemeClr val="lt1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Data</a:t>
            </a:r>
          </a:p>
        </p:txBody>
      </p:sp>
      <p:sp>
        <p:nvSpPr>
          <p:cNvPr id="28" name="Google Shape;333;p41">
            <a:extLst>
              <a:ext uri="{FF2B5EF4-FFF2-40B4-BE49-F238E27FC236}">
                <a16:creationId xmlns:a16="http://schemas.microsoft.com/office/drawing/2014/main" id="{0BF7DFDC-FD4F-FF73-36B0-107343D46B0C}"/>
              </a:ext>
            </a:extLst>
          </p:cNvPr>
          <p:cNvSpPr txBox="1">
            <a:spLocks/>
          </p:cNvSpPr>
          <p:nvPr/>
        </p:nvSpPr>
        <p:spPr>
          <a:xfrm>
            <a:off x="789264" y="1643850"/>
            <a:ext cx="2500330" cy="10715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2400" b="1" dirty="0">
                <a:solidFill>
                  <a:srgbClr val="FFFFFF"/>
                </a:solidFill>
                <a:latin typeface="Manrope ExtraBold" pitchFamily="2" charset="0"/>
                <a:ea typeface="Roboto"/>
                <a:cs typeface="Roboto"/>
                <a:sym typeface="Roboto"/>
              </a:rPr>
              <a:t>AI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anrope ExtraBold" pitchFamily="2" charset="0"/>
            </a:endParaRPr>
          </a:p>
        </p:txBody>
      </p:sp>
      <p:sp>
        <p:nvSpPr>
          <p:cNvPr id="29" name="13 - Ορθογώνιο">
            <a:extLst>
              <a:ext uri="{FF2B5EF4-FFF2-40B4-BE49-F238E27FC236}">
                <a16:creationId xmlns:a16="http://schemas.microsoft.com/office/drawing/2014/main" id="{9750C95A-F749-D277-5709-D0956C978CC7}"/>
              </a:ext>
            </a:extLst>
          </p:cNvPr>
          <p:cNvSpPr/>
          <p:nvPr/>
        </p:nvSpPr>
        <p:spPr>
          <a:xfrm>
            <a:off x="3214678" y="2833701"/>
            <a:ext cx="2428892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main objective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Determine the sample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Arial" pitchFamily="34" charset="0"/>
              <a:buChar char="●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2081"/>
                </a:solidFill>
                <a:effectLst/>
                <a:uLnTx/>
                <a:uFillTx/>
                <a:latin typeface="Manrope" pitchFamily="2" charset="0"/>
              </a:rPr>
              <a:t>Design the survey</a:t>
            </a:r>
          </a:p>
        </p:txBody>
      </p:sp>
    </p:spTree>
    <p:extLst>
      <p:ext uri="{BB962C8B-B14F-4D97-AF65-F5344CB8AC3E}">
        <p14:creationId xmlns:p14="http://schemas.microsoft.com/office/powerpoint/2010/main" val="396136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ημερομηνίας"/>
          <p:cNvSpPr>
            <a:spLocks noGrp="1"/>
          </p:cNvSpPr>
          <p:nvPr>
            <p:ph type="dt" sz="half" idx="4294967295"/>
          </p:nvPr>
        </p:nvSpPr>
        <p:spPr>
          <a:xfrm>
            <a:off x="0" y="4799013"/>
            <a:ext cx="2133600" cy="274637"/>
          </a:xfrm>
        </p:spPr>
        <p:txBody>
          <a:bodyPr/>
          <a:lstStyle/>
          <a:p>
            <a:fld id="{471A6D04-C765-437D-A9FA-7CB336100736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7010400" y="4799013"/>
            <a:ext cx="2133600" cy="274637"/>
          </a:xfrm>
        </p:spPr>
        <p:txBody>
          <a:bodyPr/>
          <a:lstStyle/>
          <a:p>
            <a:fld id="{301FDCAF-26D3-4D17-B077-0FD9AA8E92E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14" name="1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C20-B8CA-450C-94EB-6C0DA54D0441}" type="datetime1">
              <a:rPr lang="el-GR" smtClean="0"/>
              <a:pPr/>
              <a:t>30/9/2025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DCAF-26D3-4D17-B077-0FD9AA8E92E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F05EB83FC174FBDA812120EB87397" ma:contentTypeVersion="11" ma:contentTypeDescription="Create a new document." ma:contentTypeScope="" ma:versionID="d1c16c0a12edf9c18bb67d865c8990ab">
  <xsd:schema xmlns:xsd="http://www.w3.org/2001/XMLSchema" xmlns:xs="http://www.w3.org/2001/XMLSchema" xmlns:p="http://schemas.microsoft.com/office/2006/metadata/properties" xmlns:ns2="55bb5689-0575-4ed9-9653-8f04b50ad682" xmlns:ns3="32c49b40-05b6-4dbf-bb0c-0b90a1ddac78" targetNamespace="http://schemas.microsoft.com/office/2006/metadata/properties" ma:root="true" ma:fieldsID="363b4ef3fcdfbd384fd3d468cbc96ba2" ns2:_="" ns3:_="">
    <xsd:import namespace="55bb5689-0575-4ed9-9653-8f04b50ad682"/>
    <xsd:import namespace="32c49b40-05b6-4dbf-bb0c-0b90a1dda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5689-0575-4ed9-9653-8f04b50ad6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ef7177-5da5-468b-85af-f308cf36d8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49b40-05b6-4dbf-bb0c-0b90a1ddac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0040834-4e39-4957-b4af-e4625e64db68}" ma:internalName="TaxCatchAll" ma:showField="CatchAllData" ma:web="32c49b40-05b6-4dbf-bb0c-0b90a1ddac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bb5689-0575-4ed9-9653-8f04b50ad682">
      <Terms xmlns="http://schemas.microsoft.com/office/infopath/2007/PartnerControls"/>
    </lcf76f155ced4ddcb4097134ff3c332f>
    <TaxCatchAll xmlns="32c49b40-05b6-4dbf-bb0c-0b90a1ddac78" xsi:nil="true"/>
  </documentManagement>
</p:properties>
</file>

<file path=customXml/itemProps1.xml><?xml version="1.0" encoding="utf-8"?>
<ds:datastoreItem xmlns:ds="http://schemas.openxmlformats.org/officeDocument/2006/customXml" ds:itemID="{389C8336-9BC6-444F-AE36-241467FD3745}"/>
</file>

<file path=customXml/itemProps2.xml><?xml version="1.0" encoding="utf-8"?>
<ds:datastoreItem xmlns:ds="http://schemas.openxmlformats.org/officeDocument/2006/customXml" ds:itemID="{45FB9B59-3DF3-417C-B40B-4C2881158FA0}"/>
</file>

<file path=customXml/itemProps3.xml><?xml version="1.0" encoding="utf-8"?>
<ds:datastoreItem xmlns:ds="http://schemas.openxmlformats.org/officeDocument/2006/customXml" ds:itemID="{9EE33B99-BFF4-4033-B599-2887F231A3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155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Manrope</vt:lpstr>
      <vt:lpstr>Manrope ExtraBold</vt:lpstr>
      <vt:lpstr>Manrope Light</vt:lpstr>
      <vt:lpstr>Manrope SemiBold</vt:lpstr>
      <vt:lpstr>Θέμα του Office</vt:lpstr>
      <vt:lpstr>Προσαρμοσμένη σχεδίαση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Kλικ για επεξεργασία του τίτλου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ΜΑΡΙΑ</dc:creator>
  <cp:lastModifiedBy>Alexandra Malouta</cp:lastModifiedBy>
  <cp:revision>125</cp:revision>
  <dcterms:created xsi:type="dcterms:W3CDTF">2025-07-06T11:53:49Z</dcterms:created>
  <dcterms:modified xsi:type="dcterms:W3CDTF">2025-09-30T08:59:20Z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0x010100734F05EB83FC174FBDA812120EB87397</vt:lpwstr>
  </property>
</Properties>
</file>